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Slab-regular.fntdata"/><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wrap="square"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wrap="square"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wrap="square"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tatic1.squarespace.com/static/560416d7e4b042ea35bfe0ae/t/56d5fbd2c6fc08e0509767c1/1456864238135/2016FITBplanningguide.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ctr" bIns="91425" lIns="91425" rIns="91425" wrap="square" tIns="91425">
            <a:noAutofit/>
          </a:bodyPr>
          <a:lstStyle/>
          <a:p>
            <a:pPr lvl="0">
              <a:spcBef>
                <a:spcPts val="0"/>
              </a:spcBef>
              <a:buNone/>
            </a:pPr>
            <a:r>
              <a:rPr lang="en"/>
              <a:t>Humanities</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wrap="square" tIns="91425">
            <a:noAutofit/>
          </a:bodyPr>
          <a:lstStyle/>
          <a:p>
            <a:pPr lvl="0">
              <a:spcBef>
                <a:spcPts val="0"/>
              </a:spcBef>
              <a:buNone/>
            </a:pPr>
            <a:r>
              <a:rPr lang="en"/>
              <a:t>Ms. K.</a:t>
            </a:r>
          </a:p>
          <a:p>
            <a:pPr lvl="0">
              <a:spcBef>
                <a:spcPts val="0"/>
              </a:spcBef>
              <a:buNone/>
            </a:pPr>
            <a:r>
              <a:rPr lang="en"/>
              <a:t>Room 313</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rtl="0">
              <a:spcBef>
                <a:spcPts val="0"/>
              </a:spcBef>
              <a:buNone/>
            </a:pPr>
            <a:r>
              <a:rPr lang="en"/>
              <a:t>Contact</a:t>
            </a:r>
          </a:p>
        </p:txBody>
      </p:sp>
      <p:sp>
        <p:nvSpPr>
          <p:cNvPr id="118" name="Shape 118"/>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rtl="0">
              <a:spcBef>
                <a:spcPts val="0"/>
              </a:spcBef>
              <a:buNone/>
            </a:pPr>
            <a:r>
              <a:rPr lang="en">
                <a:solidFill>
                  <a:srgbClr val="FFFFFF"/>
                </a:solidFill>
              </a:rPr>
              <a:t>K.’s Website: http://mskranyak.weebly.com/</a:t>
            </a:r>
          </a:p>
          <a:p>
            <a:pPr lvl="0" rtl="0">
              <a:spcBef>
                <a:spcPts val="0"/>
              </a:spcBef>
              <a:buNone/>
            </a:pPr>
            <a:r>
              <a:rPr lang="en">
                <a:solidFill>
                  <a:srgbClr val="FFFFFF"/>
                </a:solidFill>
              </a:rPr>
              <a:t>Google Classrooms: 317 Language Arts &amp; 317 Social Studies</a:t>
            </a:r>
          </a:p>
          <a:p>
            <a:pPr lvl="0" rtl="0">
              <a:spcBef>
                <a:spcPts val="0"/>
              </a:spcBef>
              <a:buNone/>
            </a:pPr>
            <a:r>
              <a:rPr lang="en">
                <a:solidFill>
                  <a:srgbClr val="FFFFFF"/>
                </a:solidFill>
              </a:rPr>
              <a:t>Email: pkranyak@cps.edu</a:t>
            </a:r>
          </a:p>
          <a:p>
            <a:pPr lvl="0" rtl="0">
              <a:spcBef>
                <a:spcPts val="0"/>
              </a:spcBef>
              <a:buNone/>
            </a:pPr>
            <a:r>
              <a:t/>
            </a:r>
            <a:endParaRPr>
              <a:solidFill>
                <a:srgbClr val="FFFFFF"/>
              </a:solidFill>
            </a:endParaRPr>
          </a:p>
          <a:p>
            <a:pPr lvl="0" rtl="0">
              <a:spcBef>
                <a:spcPts val="0"/>
              </a:spcBef>
              <a:buNone/>
            </a:pPr>
            <a:r>
              <a:rPr lang="en">
                <a:solidFill>
                  <a:srgbClr val="FFFFFF"/>
                </a:solidFill>
              </a:rPr>
              <a:t>Please note: I do not check my email after 9PM on weekdays or before Sunday evening over the weekend, but I will do my best to respond within those time frames as soon as I am able. Thank you!</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In this class,</a:t>
            </a:r>
          </a:p>
        </p:txBody>
      </p:sp>
      <p:sp>
        <p:nvSpPr>
          <p:cNvPr id="70" name="Shape 70"/>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a:spcBef>
                <a:spcPts val="0"/>
              </a:spcBef>
              <a:buNone/>
            </a:pPr>
            <a:r>
              <a:rPr lang="en"/>
              <a:t>we will explore what it means to be human.</a:t>
            </a:r>
          </a:p>
          <a:p>
            <a:pPr lvl="0">
              <a:spcBef>
                <a:spcPts val="0"/>
              </a:spcBef>
              <a:buNone/>
            </a:pPr>
            <a:r>
              <a:rPr lang="en"/>
              <a:t>Simply:</a:t>
            </a:r>
          </a:p>
          <a:p>
            <a:pPr lvl="0">
              <a:spcBef>
                <a:spcPts val="0"/>
              </a:spcBef>
              <a:buNone/>
            </a:pPr>
            <a:r>
              <a:rPr lang="en"/>
              <a:t>What can the things we study teach us about ourselves?</a:t>
            </a:r>
          </a:p>
          <a:p>
            <a:pPr lvl="0">
              <a:spcBef>
                <a:spcPts val="0"/>
              </a:spcBef>
              <a:buNone/>
            </a:pPr>
            <a:r>
              <a:rPr lang="en"/>
              <a:t>This class will focus on reading comprehension skills with an introduction to literary analysis and interpretation (Language Arts). We will support our thinking with written reflection by starting most days with a journal prompt. In addition, we will study world geography and current events (Social Studies).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Class Values</a:t>
            </a:r>
          </a:p>
        </p:txBody>
      </p:sp>
      <p:sp>
        <p:nvSpPr>
          <p:cNvPr id="76" name="Shape 76"/>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Language Arts Materials and Resources</a:t>
            </a:r>
          </a:p>
        </p:txBody>
      </p:sp>
      <p:sp>
        <p:nvSpPr>
          <p:cNvPr id="82" name="Shape 82"/>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a:spcBef>
                <a:spcPts val="0"/>
              </a:spcBef>
              <a:buNone/>
            </a:pPr>
            <a:r>
              <a:rPr lang="en"/>
              <a:t>Vocabulary: Wordly Wise 7</a:t>
            </a:r>
          </a:p>
          <a:p>
            <a:pPr lvl="0">
              <a:spcBef>
                <a:spcPts val="0"/>
              </a:spcBef>
              <a:buNone/>
            </a:pPr>
            <a:r>
              <a:rPr lang="en"/>
              <a:t>Grammar: GUM</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Language Arts Texts</a:t>
            </a:r>
          </a:p>
        </p:txBody>
      </p:sp>
      <p:sp>
        <p:nvSpPr>
          <p:cNvPr id="88" name="Shape 88"/>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lang="en"/>
              <a:t>First Quarter</a:t>
            </a:r>
          </a:p>
          <a:p>
            <a:pPr indent="457200" lvl="0" rtl="0">
              <a:lnSpc>
                <a:spcPct val="100000"/>
              </a:lnSpc>
              <a:spcBef>
                <a:spcPts val="0"/>
              </a:spcBef>
              <a:spcAft>
                <a:spcPts val="0"/>
              </a:spcAft>
              <a:buNone/>
            </a:pPr>
            <a:r>
              <a:rPr i="1" lang="en"/>
              <a:t>A Long Walk to Water </a:t>
            </a:r>
            <a:r>
              <a:rPr lang="en"/>
              <a:t>and </a:t>
            </a:r>
            <a:r>
              <a:rPr i="1" lang="en"/>
              <a:t>D’Aulaires’ Book of Greek Myths</a:t>
            </a:r>
          </a:p>
          <a:p>
            <a:pPr lvl="0" rtl="0">
              <a:lnSpc>
                <a:spcPct val="100000"/>
              </a:lnSpc>
              <a:spcBef>
                <a:spcPts val="0"/>
              </a:spcBef>
              <a:spcAft>
                <a:spcPts val="0"/>
              </a:spcAft>
              <a:buNone/>
            </a:pPr>
            <a:r>
              <a:rPr lang="en"/>
              <a:t>Second Quarter:</a:t>
            </a:r>
          </a:p>
          <a:p>
            <a:pPr lvl="0" rtl="0">
              <a:lnSpc>
                <a:spcPct val="100000"/>
              </a:lnSpc>
              <a:spcBef>
                <a:spcPts val="0"/>
              </a:spcBef>
              <a:spcAft>
                <a:spcPts val="0"/>
              </a:spcAft>
              <a:buNone/>
            </a:pPr>
            <a:r>
              <a:rPr lang="en"/>
              <a:t>	A Midsummer Night’s Dream</a:t>
            </a:r>
          </a:p>
          <a:p>
            <a:pPr indent="457200" lvl="0" rtl="0">
              <a:lnSpc>
                <a:spcPct val="100000"/>
              </a:lnSpc>
              <a:spcBef>
                <a:spcPts val="0"/>
              </a:spcBef>
              <a:spcAft>
                <a:spcPts val="0"/>
              </a:spcAft>
              <a:buNone/>
            </a:pPr>
            <a:r>
              <a:rPr lang="en"/>
              <a:t>“Eleven,” “Gaston,” “Raymond’s Run,” “This Is Just To Say”</a:t>
            </a:r>
          </a:p>
          <a:p>
            <a:pPr lvl="0" rtl="0">
              <a:lnSpc>
                <a:spcPct val="100000"/>
              </a:lnSpc>
              <a:spcBef>
                <a:spcPts val="0"/>
              </a:spcBef>
              <a:spcAft>
                <a:spcPts val="0"/>
              </a:spcAft>
              <a:buNone/>
            </a:pPr>
            <a:r>
              <a:rPr lang="en"/>
              <a:t>Third Quarter</a:t>
            </a:r>
          </a:p>
          <a:p>
            <a:pPr indent="0" lvl="0" marL="457200" rtl="0">
              <a:lnSpc>
                <a:spcPct val="100000"/>
              </a:lnSpc>
              <a:spcBef>
                <a:spcPts val="0"/>
              </a:spcBef>
              <a:spcAft>
                <a:spcPts val="0"/>
              </a:spcAft>
              <a:buNone/>
            </a:pPr>
            <a:r>
              <a:rPr lang="en"/>
              <a:t>choice of: </a:t>
            </a:r>
            <a:r>
              <a:rPr i="1" lang="en"/>
              <a:t>Bud, Not Buddy</a:t>
            </a:r>
            <a:r>
              <a:rPr lang="en"/>
              <a:t> or </a:t>
            </a:r>
            <a:r>
              <a:rPr i="1" lang="en"/>
              <a:t>The Watsons Go To Birmingham</a:t>
            </a:r>
            <a:r>
              <a:rPr lang="en"/>
              <a:t> (lit circle practice; study of Flint, MI)</a:t>
            </a:r>
          </a:p>
          <a:p>
            <a:pPr lvl="0" rtl="0">
              <a:spcBef>
                <a:spcPts val="0"/>
              </a:spcBef>
              <a:spcAft>
                <a:spcPts val="0"/>
              </a:spcAft>
              <a:buNone/>
            </a:pPr>
            <a:r>
              <a:rPr lang="en">
                <a:solidFill>
                  <a:srgbClr val="FFFFFF"/>
                </a:solidFill>
              </a:rPr>
              <a:t>Fourth Quarter</a:t>
            </a:r>
          </a:p>
          <a:p>
            <a:pPr indent="0" lvl="0" marL="457200" rtl="0">
              <a:spcBef>
                <a:spcPts val="0"/>
              </a:spcBef>
              <a:spcAft>
                <a:spcPts val="0"/>
              </a:spcAft>
              <a:buNone/>
            </a:pPr>
            <a:r>
              <a:rPr lang="en">
                <a:solidFill>
                  <a:srgbClr val="FFFFFF"/>
                </a:solidFill>
              </a:rPr>
              <a:t>choice of one of four E. L. Konigsburg novels (lit circle)</a:t>
            </a:r>
          </a:p>
          <a:p>
            <a:pPr lvl="0">
              <a:spcBef>
                <a:spcPts val="0"/>
              </a:spcBef>
              <a:buNone/>
            </a:pPr>
            <a:r>
              <a:rPr lang="en">
                <a:solidFill>
                  <a:srgbClr val="FFFFFF"/>
                </a:solidFill>
              </a:rPr>
              <a:t>Read-Alouds: </a:t>
            </a:r>
            <a:r>
              <a:rPr i="1" lang="en">
                <a:solidFill>
                  <a:srgbClr val="FFFFFF"/>
                </a:solidFill>
              </a:rPr>
              <a:t>A Wrinkle in Time</a:t>
            </a:r>
            <a:r>
              <a:rPr lang="en">
                <a:solidFill>
                  <a:srgbClr val="FFFFFF"/>
                </a:solidFill>
              </a:rPr>
              <a:t> and </a:t>
            </a:r>
            <a:r>
              <a:rPr i="1" lang="en">
                <a:solidFill>
                  <a:srgbClr val="FFFFFF"/>
                </a:solidFill>
              </a:rPr>
              <a:t>Alice in Wonderland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rtl="0">
              <a:spcBef>
                <a:spcPts val="0"/>
              </a:spcBef>
              <a:buNone/>
            </a:pPr>
            <a:r>
              <a:rPr lang="en"/>
              <a:t>Writer’s Workshop</a:t>
            </a:r>
          </a:p>
        </p:txBody>
      </p:sp>
      <p:sp>
        <p:nvSpPr>
          <p:cNvPr id="94" name="Shape 94"/>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rtl="0">
              <a:spcBef>
                <a:spcPts val="0"/>
              </a:spcBef>
              <a:spcAft>
                <a:spcPts val="0"/>
              </a:spcAft>
              <a:buNone/>
            </a:pPr>
            <a:r>
              <a:rPr lang="en"/>
              <a:t>Personal Narratives</a:t>
            </a:r>
          </a:p>
          <a:p>
            <a:pPr lvl="0" rtl="0">
              <a:spcBef>
                <a:spcPts val="0"/>
              </a:spcBef>
              <a:spcAft>
                <a:spcPts val="0"/>
              </a:spcAft>
              <a:buNone/>
            </a:pPr>
            <a:r>
              <a:rPr lang="en"/>
              <a:t>Literary Essays / Informational writing</a:t>
            </a:r>
          </a:p>
          <a:p>
            <a:pPr lvl="0" rtl="0">
              <a:spcBef>
                <a:spcPts val="0"/>
              </a:spcBef>
              <a:spcAft>
                <a:spcPts val="0"/>
              </a:spcAft>
              <a:buNone/>
            </a:pPr>
            <a:r>
              <a:rPr lang="en"/>
              <a:t>Informational writing</a:t>
            </a:r>
          </a:p>
          <a:p>
            <a:pPr lvl="0" rtl="0">
              <a:spcBef>
                <a:spcPts val="0"/>
              </a:spcBef>
              <a:spcAft>
                <a:spcPts val="0"/>
              </a:spcAft>
              <a:buNone/>
            </a:pPr>
            <a:r>
              <a:rPr lang="en"/>
              <a:t>Argument / Persuasive essay (2 months)</a:t>
            </a:r>
          </a:p>
          <a:p>
            <a:pPr lvl="0" rtl="0">
              <a:spcBef>
                <a:spcPts val="0"/>
              </a:spcBef>
              <a:spcAft>
                <a:spcPts val="0"/>
              </a:spcAft>
              <a:buNone/>
            </a:pPr>
            <a:r>
              <a:rPr lang="en"/>
              <a:t>Young Authors (2 months)</a:t>
            </a:r>
          </a:p>
          <a:p>
            <a:pPr lvl="0" rtl="0">
              <a:spcBef>
                <a:spcPts val="0"/>
              </a:spcBef>
              <a:spcAft>
                <a:spcPts val="0"/>
              </a:spcAft>
              <a:buNone/>
            </a:pPr>
            <a:r>
              <a:rPr lang="en"/>
              <a:t>Poetry</a:t>
            </a:r>
          </a:p>
          <a:p>
            <a:pPr lvl="0" rtl="0">
              <a:spcBef>
                <a:spcPts val="0"/>
              </a:spcBef>
              <a:spcAft>
                <a:spcPts val="0"/>
              </a:spcAft>
              <a:buNone/>
            </a:pPr>
            <a:r>
              <a:rPr lang="en"/>
              <a:t>Short stories</a:t>
            </a:r>
          </a:p>
          <a:p>
            <a:pPr lvl="0" rtl="0">
              <a:spcBef>
                <a:spcPts val="0"/>
              </a:spcBef>
              <a:spcAft>
                <a:spcPts val="0"/>
              </a:spcAft>
              <a:buNone/>
            </a:pPr>
            <a:r>
              <a:rPr lang="en"/>
              <a:t>Portfolio Reflections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Social Studies</a:t>
            </a:r>
          </a:p>
        </p:txBody>
      </p:sp>
      <p:sp>
        <p:nvSpPr>
          <p:cNvPr id="100" name="Shape 100"/>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a:spcBef>
                <a:spcPts val="0"/>
              </a:spcBef>
              <a:spcAft>
                <a:spcPts val="0"/>
              </a:spcAft>
              <a:buNone/>
            </a:pPr>
            <a:r>
              <a:rPr lang="en"/>
              <a:t>Texts: Geography Alive!, Scholastic</a:t>
            </a:r>
          </a:p>
          <a:p>
            <a:pPr lvl="0">
              <a:spcBef>
                <a:spcPts val="0"/>
              </a:spcBef>
              <a:spcAft>
                <a:spcPts val="0"/>
              </a:spcAft>
              <a:buNone/>
            </a:pPr>
            <a:r>
              <a:t/>
            </a:r>
            <a:endParaRPr/>
          </a:p>
          <a:p>
            <a:pPr lvl="0">
              <a:spcBef>
                <a:spcPts val="0"/>
              </a:spcBef>
              <a:buNone/>
            </a:pPr>
            <a:r>
              <a:rPr lang="en"/>
              <a:t>We will cover world geography and current world issues throughout the year.</a:t>
            </a:r>
          </a:p>
          <a:p>
            <a:pPr lvl="0">
              <a:spcBef>
                <a:spcPts val="0"/>
              </a:spcBef>
              <a:buNone/>
            </a:pPr>
            <a:r>
              <a:rPr lang="en"/>
              <a:t>We will work through different regions of the world, including: North America, South America, Europe, Africa, Asia (South West, Central, Eastern), and Oceania.</a:t>
            </a:r>
          </a:p>
          <a:p>
            <a:pPr lvl="0">
              <a:spcBef>
                <a:spcPts val="0"/>
              </a:spcBef>
              <a:buNone/>
            </a:pPr>
            <a:r>
              <a:rPr lang="en"/>
              <a:t>We will also complete weekly current event assignments (“Trending Topics”).</a:t>
            </a:r>
          </a:p>
          <a:p>
            <a:pPr lvl="0">
              <a:spcBef>
                <a:spcPts val="0"/>
              </a:spcBef>
              <a:buNone/>
            </a:pPr>
            <a:r>
              <a:rPr lang="en">
                <a:solidFill>
                  <a:srgbClr val="FFFFFF"/>
                </a:solidFill>
              </a:rPr>
              <a:t>History Fair (after winter break)</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rtl="0">
              <a:spcBef>
                <a:spcPts val="0"/>
              </a:spcBef>
              <a:buNone/>
            </a:pPr>
            <a:r>
              <a:rPr lang="en"/>
              <a:t>Grading Scale</a:t>
            </a:r>
          </a:p>
        </p:txBody>
      </p:sp>
      <p:sp>
        <p:nvSpPr>
          <p:cNvPr id="106" name="Shape 106"/>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lang="en"/>
              <a:t>Homework: 5%</a:t>
            </a:r>
          </a:p>
          <a:p>
            <a:pPr lvl="0" rtl="0">
              <a:lnSpc>
                <a:spcPct val="100000"/>
              </a:lnSpc>
              <a:spcBef>
                <a:spcPts val="0"/>
              </a:spcBef>
              <a:spcAft>
                <a:spcPts val="0"/>
              </a:spcAft>
              <a:buNone/>
            </a:pPr>
            <a:r>
              <a:rPr lang="en"/>
              <a:t>Projects: 15%</a:t>
            </a:r>
            <a:br>
              <a:rPr lang="en"/>
            </a:br>
            <a:r>
              <a:rPr lang="en"/>
              <a:t>Classwork: 30%</a:t>
            </a:r>
          </a:p>
          <a:p>
            <a:pPr lvl="0" rtl="0">
              <a:lnSpc>
                <a:spcPct val="100000"/>
              </a:lnSpc>
              <a:spcBef>
                <a:spcPts val="0"/>
              </a:spcBef>
              <a:spcAft>
                <a:spcPts val="0"/>
              </a:spcAft>
              <a:buNone/>
            </a:pPr>
            <a:r>
              <a:rPr lang="en"/>
              <a:t>Assessments: 50%</a:t>
            </a:r>
          </a:p>
          <a:p>
            <a:pPr lvl="0" rtl="0">
              <a:lnSpc>
                <a:spcPct val="100000"/>
              </a:lnSpc>
              <a:spcBef>
                <a:spcPts val="0"/>
              </a:spcBef>
              <a:spcAft>
                <a:spcPts val="0"/>
              </a:spcAft>
              <a:buNone/>
            </a:pPr>
            <a:r>
              <a:t/>
            </a:r>
            <a:endParaRPr/>
          </a:p>
          <a:p>
            <a:pPr lvl="0" rtl="0">
              <a:lnSpc>
                <a:spcPct val="100000"/>
              </a:lnSpc>
              <a:spcBef>
                <a:spcPts val="0"/>
              </a:spcBef>
              <a:spcAft>
                <a:spcPts val="0"/>
              </a:spcAft>
              <a:buNone/>
            </a:pPr>
            <a:r>
              <a:rPr lang="en"/>
              <a:t>If a grade is a 50% in Gradebook, it is missing (or below a 50%).</a:t>
            </a:r>
          </a:p>
          <a:p>
            <a:pPr lvl="0" rtl="0">
              <a:lnSpc>
                <a:spcPct val="100000"/>
              </a:lnSpc>
              <a:spcBef>
                <a:spcPts val="0"/>
              </a:spcBef>
              <a:spcAft>
                <a:spcPts val="0"/>
              </a:spcAft>
              <a:buNone/>
            </a:pPr>
            <a:r>
              <a:rPr lang="en"/>
              <a:t>If a grade is blank in Gradebook, it is not yet graded. </a:t>
            </a:r>
          </a:p>
          <a:p>
            <a:pPr lvl="0" rtl="0">
              <a:lnSpc>
                <a:spcPct val="100000"/>
              </a:lnSpc>
              <a:spcBef>
                <a:spcPts val="0"/>
              </a:spcBef>
              <a:spcAft>
                <a:spcPts val="0"/>
              </a:spcAft>
              <a:buNone/>
            </a:pPr>
            <a:r>
              <a:t/>
            </a:r>
            <a:endParaRPr/>
          </a:p>
          <a:p>
            <a:pPr lvl="0" rtl="0">
              <a:lnSpc>
                <a:spcPct val="100000"/>
              </a:lnSpc>
              <a:spcBef>
                <a:spcPts val="0"/>
              </a:spcBef>
              <a:spcAft>
                <a:spcPts val="0"/>
              </a:spcAft>
              <a:buNone/>
            </a:pPr>
            <a:r>
              <a:t/>
            </a:r>
            <a:endParaRPr/>
          </a:p>
          <a:p>
            <a:pPr lvl="0" rtl="0">
              <a:lnSpc>
                <a:spcPct val="100000"/>
              </a:lnSpc>
              <a:spcBef>
                <a:spcPts val="0"/>
              </a:spcBef>
              <a:spcAft>
                <a:spcPts val="0"/>
              </a:spcAft>
              <a:buNone/>
            </a:pPr>
            <a:r>
              <a:t/>
            </a:r>
            <a:endParaRPr/>
          </a:p>
          <a:p>
            <a:pPr lvl="0" rtl="0">
              <a:lnSpc>
                <a:spcPct val="100000"/>
              </a:lnSpc>
              <a:spcBef>
                <a:spcPts val="0"/>
              </a:spcBef>
              <a:spcAft>
                <a:spcPts val="0"/>
              </a:spcAft>
              <a:buNone/>
            </a:pPr>
            <a:r>
              <a:rPr lang="en"/>
              <a:t>A: 90–100%        B: 80–89%        C: 70–79%        D: 60–69%        F: 59% and below</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Upcoming Events</a:t>
            </a:r>
          </a:p>
        </p:txBody>
      </p:sp>
      <p:sp>
        <p:nvSpPr>
          <p:cNvPr id="112" name="Shape 112"/>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lvl="0">
              <a:spcBef>
                <a:spcPts val="0"/>
              </a:spcBef>
              <a:buNone/>
            </a:pPr>
            <a:r>
              <a:rPr lang="en"/>
              <a:t>9/22: MAP Reading test (next Friday)</a:t>
            </a:r>
          </a:p>
          <a:p>
            <a:pPr lvl="0">
              <a:spcBef>
                <a:spcPts val="0"/>
              </a:spcBef>
              <a:buNone/>
            </a:pPr>
            <a:r>
              <a:rPr lang="en"/>
              <a:t>9/26: Picture Day :)</a:t>
            </a:r>
          </a:p>
          <a:p>
            <a:pPr lvl="0">
              <a:spcBef>
                <a:spcPts val="0"/>
              </a:spcBef>
              <a:buNone/>
            </a:pPr>
            <a:r>
              <a:rPr lang="en"/>
              <a:t>10/25–10/27: The Dunes Trip (more info </a:t>
            </a:r>
            <a:r>
              <a:rPr lang="en" u="sng">
                <a:solidFill>
                  <a:schemeClr val="hlink"/>
                </a:solidFill>
                <a:hlinkClick r:id="rId3"/>
              </a:rPr>
              <a:t>here</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