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.fntdata"/><Relationship Id="rId6" Type="http://schemas.openxmlformats.org/officeDocument/2006/relationships/slide" Target="slides/slide2.xml"/><Relationship Id="rId18" Type="http://schemas.openxmlformats.org/officeDocument/2006/relationships/font" Target="fonts/Robo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static1.squarespace.com/static/560416d7e4b042ea35bfe0ae/t/56d5fbd2c6fc08e0509767c1/1456864238135/2016FITBplanningguide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Advisory and Language Arts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K.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Room 313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Room Parent?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Contact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K.’s Website: http://mskranyak.weebly.com/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Google Classroom: 6th Grade LA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Email: pkranyak@cps.edu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Please note: I do not check my email after 9PM on weekdays or before Sunday evening over the weekend, but I will do my best to respond within those time frames as soon as I am able. 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this class,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explore what it means to be human.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Simply: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can the things we read teach us about ourselves? What kind of characters will we meet, and what can we learn from them?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This class will focus on reading comprehension skills with an introduction to literary analysis and interpretation. We will support our thinking with written reflection by starting most days with a journal prompt. We will also rigorously address vocabulary and grammar.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 Values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Materials and Resources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Vocabulary: Wordly Wise 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Grammar: GUM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Quarter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 Long Walk to Water </a:t>
            </a:r>
            <a:r>
              <a:rPr lang="en"/>
              <a:t>and </a:t>
            </a:r>
            <a:r>
              <a:rPr i="1" lang="en"/>
              <a:t>The Phantom Tollbooth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Quarter: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“Eleven,” “Gaston,” “Raymond’s Run,” “This Is Just To Say”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Third Quarter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choice of: </a:t>
            </a:r>
            <a:r>
              <a:rPr i="1" lang="en"/>
              <a:t>Bud, Not Buddy</a:t>
            </a:r>
            <a:r>
              <a:rPr lang="en"/>
              <a:t> or </a:t>
            </a:r>
            <a:r>
              <a:rPr i="1" lang="en"/>
              <a:t>The Watsons Go To Birmingham</a:t>
            </a:r>
            <a:r>
              <a:rPr lang="en"/>
              <a:t> (lit circle practice; study of Flint, MI)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Fourth Quarter</a:t>
            </a:r>
          </a:p>
          <a:p>
            <a:pPr indent="0" lvl="0"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choice of: </a:t>
            </a:r>
            <a:r>
              <a:rPr i="1" lang="en">
                <a:solidFill>
                  <a:srgbClr val="FFFFFF"/>
                </a:solidFill>
              </a:rPr>
              <a:t>Esperanza Rising</a:t>
            </a:r>
            <a:r>
              <a:rPr lang="en">
                <a:solidFill>
                  <a:srgbClr val="FFFFFF"/>
                </a:solidFill>
              </a:rPr>
              <a:t>; </a:t>
            </a:r>
            <a:r>
              <a:rPr i="1" lang="en">
                <a:solidFill>
                  <a:srgbClr val="FFFFFF"/>
                </a:solidFill>
              </a:rPr>
              <a:t>Roll of Thunder, Hear My Cry</a:t>
            </a:r>
            <a:r>
              <a:rPr lang="en">
                <a:solidFill>
                  <a:srgbClr val="FFFFFF"/>
                </a:solidFill>
              </a:rPr>
              <a:t>; </a:t>
            </a:r>
            <a:r>
              <a:rPr i="1" lang="en">
                <a:solidFill>
                  <a:srgbClr val="FFFFFF"/>
                </a:solidFill>
              </a:rPr>
              <a:t>Dragonwings</a:t>
            </a:r>
            <a:r>
              <a:rPr lang="en">
                <a:solidFill>
                  <a:srgbClr val="FFFFFF"/>
                </a:solidFill>
              </a:rPr>
              <a:t>; or </a:t>
            </a:r>
            <a:r>
              <a:rPr i="1" lang="en">
                <a:solidFill>
                  <a:srgbClr val="FFFFFF"/>
                </a:solidFill>
              </a:rPr>
              <a:t>Code Talker </a:t>
            </a:r>
            <a:r>
              <a:rPr lang="en">
                <a:solidFill>
                  <a:srgbClr val="FFFFFF"/>
                </a:solidFill>
              </a:rPr>
              <a:t>(lit circle)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Read-Alouds: </a:t>
            </a:r>
            <a:r>
              <a:rPr i="1" lang="en">
                <a:solidFill>
                  <a:srgbClr val="FFFFFF"/>
                </a:solidFill>
              </a:rPr>
              <a:t>A Wrinkle in Time</a:t>
            </a:r>
            <a:r>
              <a:rPr lang="en">
                <a:solidFill>
                  <a:srgbClr val="FFFFFF"/>
                </a:solidFill>
              </a:rPr>
              <a:t> and </a:t>
            </a:r>
            <a:r>
              <a:rPr i="1" lang="en">
                <a:solidFill>
                  <a:srgbClr val="FFFFFF"/>
                </a:solidFill>
              </a:rPr>
              <a:t>Alice in Wonderland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Writer’s Workshop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Narratives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Literary Essays / Informational writing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Informational writing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 / Persuasive essay (2 months)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Young Authors (2 months)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Poetry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stories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Portfolio Reflections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Grading Scale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Homework: 5%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Projects: 15%</a:t>
            </a:r>
            <a:br>
              <a:rPr lang="en"/>
            </a:br>
            <a:r>
              <a:rPr lang="en"/>
              <a:t>Classwork: 30%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Assessments: 50%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grade is a 50% in Gradebook, it is missing (or below a 50%).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grade is blank in Gradebook, it is not yet graded.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90–100%        B: 80–89%        C: 70–79%        D: 60–69%        F: 59% and below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Upcoming Events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9/22: MAP Reading test (next Friday)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9/26: Picture Day :)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10/25–10/27: The Dunes Trip (more info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here</a:t>
            </a:r>
            <a:r>
              <a:rPr lang="en"/>
              <a:t>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Advisory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Second Step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